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1"/>
  </p:notesMasterIdLst>
  <p:sldIdLst>
    <p:sldId id="278" r:id="rId5"/>
    <p:sldId id="310" r:id="rId6"/>
    <p:sldId id="290" r:id="rId7"/>
    <p:sldId id="319" r:id="rId8"/>
    <p:sldId id="320" r:id="rId9"/>
    <p:sldId id="322" r:id="rId10"/>
    <p:sldId id="321" r:id="rId11"/>
    <p:sldId id="291" r:id="rId12"/>
    <p:sldId id="304" r:id="rId13"/>
    <p:sldId id="306" r:id="rId14"/>
    <p:sldId id="292" r:id="rId15"/>
    <p:sldId id="315" r:id="rId16"/>
    <p:sldId id="314" r:id="rId17"/>
    <p:sldId id="280" r:id="rId18"/>
    <p:sldId id="281" r:id="rId19"/>
    <p:sldId id="282" r:id="rId20"/>
    <p:sldId id="286" r:id="rId21"/>
    <p:sldId id="287" r:id="rId22"/>
    <p:sldId id="283" r:id="rId23"/>
    <p:sldId id="284" r:id="rId24"/>
    <p:sldId id="293" r:id="rId25"/>
    <p:sldId id="288" r:id="rId26"/>
    <p:sldId id="308" r:id="rId27"/>
    <p:sldId id="294" r:id="rId28"/>
    <p:sldId id="295" r:id="rId29"/>
    <p:sldId id="296" r:id="rId30"/>
    <p:sldId id="297" r:id="rId31"/>
    <p:sldId id="311" r:id="rId32"/>
    <p:sldId id="299" r:id="rId33"/>
    <p:sldId id="300" r:id="rId34"/>
    <p:sldId id="302" r:id="rId35"/>
    <p:sldId id="301" r:id="rId36"/>
    <p:sldId id="312" r:id="rId37"/>
    <p:sldId id="316" r:id="rId38"/>
    <p:sldId id="317" r:id="rId39"/>
    <p:sldId id="31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19" autoAdjust="0"/>
  </p:normalViewPr>
  <p:slideViewPr>
    <p:cSldViewPr snapToGrid="0">
      <p:cViewPr>
        <p:scale>
          <a:sx n="50" d="100"/>
          <a:sy n="50" d="100"/>
        </p:scale>
        <p:origin x="1156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khya_cutey\Downloads\velocit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805555555555546E-2"/>
          <c:y val="0.26851851851851855"/>
          <c:w val="0.90519444444444441"/>
          <c:h val="0.640000000000000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Tasks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Sprint 1</c:v>
                </c:pt>
                <c:pt idx="1">
                  <c:v>Sprint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77-4821-A5E5-A36811FB56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2622319"/>
        <c:axId val="1372633135"/>
      </c:barChart>
      <c:catAx>
        <c:axId val="137262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633135"/>
        <c:crosses val="autoZero"/>
        <c:auto val="1"/>
        <c:lblAlgn val="ctr"/>
        <c:lblOffset val="100"/>
        <c:noMultiLvlLbl val="0"/>
      </c:catAx>
      <c:valAx>
        <c:axId val="1372633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622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06C1F-2E32-4C99-81F6-46BC4C3EF12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91DC59C-A885-4CA2-A44D-1A78454ACBD1}">
      <dgm:prSet/>
      <dgm:spPr/>
      <dgm:t>
        <a:bodyPr/>
        <a:lstStyle/>
        <a:p>
          <a:pPr>
            <a:defRPr cap="all"/>
          </a:pPr>
          <a:r>
            <a:rPr lang="en-US"/>
            <a:t>Team velocity</a:t>
          </a:r>
        </a:p>
      </dgm:t>
    </dgm:pt>
    <dgm:pt modelId="{F716E499-098A-44A6-B9D0-DDEB16265927}" type="parTrans" cxnId="{9C4F5374-FE6C-4BD6-8016-2D82A052C0D6}">
      <dgm:prSet/>
      <dgm:spPr/>
      <dgm:t>
        <a:bodyPr/>
        <a:lstStyle/>
        <a:p>
          <a:endParaRPr lang="en-US"/>
        </a:p>
      </dgm:t>
    </dgm:pt>
    <dgm:pt modelId="{58A31083-B181-4E3E-AB8C-C130A107A1D5}" type="sibTrans" cxnId="{9C4F5374-FE6C-4BD6-8016-2D82A052C0D6}">
      <dgm:prSet/>
      <dgm:spPr/>
      <dgm:t>
        <a:bodyPr/>
        <a:lstStyle/>
        <a:p>
          <a:endParaRPr lang="en-US"/>
        </a:p>
      </dgm:t>
    </dgm:pt>
    <dgm:pt modelId="{AA90F990-876E-4236-995A-F0B952890C50}">
      <dgm:prSet/>
      <dgm:spPr/>
      <dgm:t>
        <a:bodyPr/>
        <a:lstStyle/>
        <a:p>
          <a:pPr>
            <a:defRPr cap="all"/>
          </a:pPr>
          <a:r>
            <a:rPr lang="en-US"/>
            <a:t>Burndown charts</a:t>
          </a:r>
        </a:p>
      </dgm:t>
    </dgm:pt>
    <dgm:pt modelId="{CBC9A18E-B8E9-4BE2-8855-5FF2B2592316}" type="parTrans" cxnId="{3D2EF77E-9707-4056-8A83-B8FBF300DA0D}">
      <dgm:prSet/>
      <dgm:spPr/>
      <dgm:t>
        <a:bodyPr/>
        <a:lstStyle/>
        <a:p>
          <a:endParaRPr lang="en-US"/>
        </a:p>
      </dgm:t>
    </dgm:pt>
    <dgm:pt modelId="{B85494AA-F961-4CC6-BD04-3A9732ECF69E}" type="sibTrans" cxnId="{3D2EF77E-9707-4056-8A83-B8FBF300DA0D}">
      <dgm:prSet/>
      <dgm:spPr/>
      <dgm:t>
        <a:bodyPr/>
        <a:lstStyle/>
        <a:p>
          <a:endParaRPr lang="en-US"/>
        </a:p>
      </dgm:t>
    </dgm:pt>
    <dgm:pt modelId="{E7205556-3434-484B-B1B4-A6BA98550FF7}" type="pres">
      <dgm:prSet presAssocID="{A4B06C1F-2E32-4C99-81F6-46BC4C3EF12A}" presName="root" presStyleCnt="0">
        <dgm:presLayoutVars>
          <dgm:dir/>
          <dgm:resizeHandles val="exact"/>
        </dgm:presLayoutVars>
      </dgm:prSet>
      <dgm:spPr/>
    </dgm:pt>
    <dgm:pt modelId="{AC44BA41-6536-4A52-9E76-E1380B46CE1F}" type="pres">
      <dgm:prSet presAssocID="{D91DC59C-A885-4CA2-A44D-1A78454ACBD1}" presName="compNode" presStyleCnt="0"/>
      <dgm:spPr/>
    </dgm:pt>
    <dgm:pt modelId="{EF088C6F-DF89-4FCB-AB17-EBF2DEDC63D3}" type="pres">
      <dgm:prSet presAssocID="{D91DC59C-A885-4CA2-A44D-1A78454ACBD1}" presName="iconBgRect" presStyleLbl="bgShp" presStyleIdx="0" presStyleCnt="2"/>
      <dgm:spPr/>
    </dgm:pt>
    <dgm:pt modelId="{AAA4DEF6-92D5-48BE-9A1B-BDE969C6B145}" type="pres">
      <dgm:prSet presAssocID="{D91DC59C-A885-4CA2-A44D-1A78454ACBD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71EF06A-F8ED-4462-B124-4FE5B59DF3E6}" type="pres">
      <dgm:prSet presAssocID="{D91DC59C-A885-4CA2-A44D-1A78454ACBD1}" presName="spaceRect" presStyleCnt="0"/>
      <dgm:spPr/>
    </dgm:pt>
    <dgm:pt modelId="{E5D736F9-2B09-425E-93B9-876DB136765A}" type="pres">
      <dgm:prSet presAssocID="{D91DC59C-A885-4CA2-A44D-1A78454ACBD1}" presName="textRect" presStyleLbl="revTx" presStyleIdx="0" presStyleCnt="2">
        <dgm:presLayoutVars>
          <dgm:chMax val="1"/>
          <dgm:chPref val="1"/>
        </dgm:presLayoutVars>
      </dgm:prSet>
      <dgm:spPr/>
    </dgm:pt>
    <dgm:pt modelId="{FFB13B93-8674-4F96-B778-0426F7562E47}" type="pres">
      <dgm:prSet presAssocID="{58A31083-B181-4E3E-AB8C-C130A107A1D5}" presName="sibTrans" presStyleCnt="0"/>
      <dgm:spPr/>
    </dgm:pt>
    <dgm:pt modelId="{02728042-4184-4C8A-962A-51FD1C8836CE}" type="pres">
      <dgm:prSet presAssocID="{AA90F990-876E-4236-995A-F0B952890C50}" presName="compNode" presStyleCnt="0"/>
      <dgm:spPr/>
    </dgm:pt>
    <dgm:pt modelId="{94E1E9DC-10F8-4BE1-940D-C5AD06929E0D}" type="pres">
      <dgm:prSet presAssocID="{AA90F990-876E-4236-995A-F0B952890C50}" presName="iconBgRect" presStyleLbl="bgShp" presStyleIdx="1" presStyleCnt="2"/>
      <dgm:spPr/>
    </dgm:pt>
    <dgm:pt modelId="{590E4247-C7E6-461F-AE43-5194C9789378}" type="pres">
      <dgm:prSet presAssocID="{AA90F990-876E-4236-995A-F0B952890C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9DB9389-49A6-4B17-9253-85FD66C5472C}" type="pres">
      <dgm:prSet presAssocID="{AA90F990-876E-4236-995A-F0B952890C50}" presName="spaceRect" presStyleCnt="0"/>
      <dgm:spPr/>
    </dgm:pt>
    <dgm:pt modelId="{0A4FF38D-3462-402C-9E2F-42CBCCAF4504}" type="pres">
      <dgm:prSet presAssocID="{AA90F990-876E-4236-995A-F0B952890C5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4F5374-FE6C-4BD6-8016-2D82A052C0D6}" srcId="{A4B06C1F-2E32-4C99-81F6-46BC4C3EF12A}" destId="{D91DC59C-A885-4CA2-A44D-1A78454ACBD1}" srcOrd="0" destOrd="0" parTransId="{F716E499-098A-44A6-B9D0-DDEB16265927}" sibTransId="{58A31083-B181-4E3E-AB8C-C130A107A1D5}"/>
    <dgm:cxn modelId="{4930E156-E233-4D49-A3AE-A24F656CF9EB}" type="presOf" srcId="{A4B06C1F-2E32-4C99-81F6-46BC4C3EF12A}" destId="{E7205556-3434-484B-B1B4-A6BA98550FF7}" srcOrd="0" destOrd="0" presId="urn:microsoft.com/office/officeart/2018/5/layout/IconCircleLabelList"/>
    <dgm:cxn modelId="{3D2EF77E-9707-4056-8A83-B8FBF300DA0D}" srcId="{A4B06C1F-2E32-4C99-81F6-46BC4C3EF12A}" destId="{AA90F990-876E-4236-995A-F0B952890C50}" srcOrd="1" destOrd="0" parTransId="{CBC9A18E-B8E9-4BE2-8855-5FF2B2592316}" sibTransId="{B85494AA-F961-4CC6-BD04-3A9732ECF69E}"/>
    <dgm:cxn modelId="{5E17089C-15EE-48E7-8E9F-93D33589B5C5}" type="presOf" srcId="{D91DC59C-A885-4CA2-A44D-1A78454ACBD1}" destId="{E5D736F9-2B09-425E-93B9-876DB136765A}" srcOrd="0" destOrd="0" presId="urn:microsoft.com/office/officeart/2018/5/layout/IconCircleLabelList"/>
    <dgm:cxn modelId="{3AAE58BF-7CC2-4C3B-B999-4F4375C52A0B}" type="presOf" srcId="{AA90F990-876E-4236-995A-F0B952890C50}" destId="{0A4FF38D-3462-402C-9E2F-42CBCCAF4504}" srcOrd="0" destOrd="0" presId="urn:microsoft.com/office/officeart/2018/5/layout/IconCircleLabelList"/>
    <dgm:cxn modelId="{7C71E308-8CCE-4933-9E74-0BD3B1F945E6}" type="presParOf" srcId="{E7205556-3434-484B-B1B4-A6BA98550FF7}" destId="{AC44BA41-6536-4A52-9E76-E1380B46CE1F}" srcOrd="0" destOrd="0" presId="urn:microsoft.com/office/officeart/2018/5/layout/IconCircleLabelList"/>
    <dgm:cxn modelId="{C4B4BED5-F0EF-4509-A506-289879DB4D60}" type="presParOf" srcId="{AC44BA41-6536-4A52-9E76-E1380B46CE1F}" destId="{EF088C6F-DF89-4FCB-AB17-EBF2DEDC63D3}" srcOrd="0" destOrd="0" presId="urn:microsoft.com/office/officeart/2018/5/layout/IconCircleLabelList"/>
    <dgm:cxn modelId="{E6EECB5C-9A81-47DA-A99F-F95D26511875}" type="presParOf" srcId="{AC44BA41-6536-4A52-9E76-E1380B46CE1F}" destId="{AAA4DEF6-92D5-48BE-9A1B-BDE969C6B145}" srcOrd="1" destOrd="0" presId="urn:microsoft.com/office/officeart/2018/5/layout/IconCircleLabelList"/>
    <dgm:cxn modelId="{4E0CCCFE-9DD8-4F4B-94E6-E809F2957E9D}" type="presParOf" srcId="{AC44BA41-6536-4A52-9E76-E1380B46CE1F}" destId="{E71EF06A-F8ED-4462-B124-4FE5B59DF3E6}" srcOrd="2" destOrd="0" presId="urn:microsoft.com/office/officeart/2018/5/layout/IconCircleLabelList"/>
    <dgm:cxn modelId="{DF084531-2CFD-4494-B73C-2135A0759D2A}" type="presParOf" srcId="{AC44BA41-6536-4A52-9E76-E1380B46CE1F}" destId="{E5D736F9-2B09-425E-93B9-876DB136765A}" srcOrd="3" destOrd="0" presId="urn:microsoft.com/office/officeart/2018/5/layout/IconCircleLabelList"/>
    <dgm:cxn modelId="{F94E8431-3385-4F40-9021-7409063D21EC}" type="presParOf" srcId="{E7205556-3434-484B-B1B4-A6BA98550FF7}" destId="{FFB13B93-8674-4F96-B778-0426F7562E47}" srcOrd="1" destOrd="0" presId="urn:microsoft.com/office/officeart/2018/5/layout/IconCircleLabelList"/>
    <dgm:cxn modelId="{9660E2EE-2B0D-4DF7-85C1-07B3BD8B158D}" type="presParOf" srcId="{E7205556-3434-484B-B1B4-A6BA98550FF7}" destId="{02728042-4184-4C8A-962A-51FD1C8836CE}" srcOrd="2" destOrd="0" presId="urn:microsoft.com/office/officeart/2018/5/layout/IconCircleLabelList"/>
    <dgm:cxn modelId="{D34F194C-5845-4461-9205-4F5FB1B1BC25}" type="presParOf" srcId="{02728042-4184-4C8A-962A-51FD1C8836CE}" destId="{94E1E9DC-10F8-4BE1-940D-C5AD06929E0D}" srcOrd="0" destOrd="0" presId="urn:microsoft.com/office/officeart/2018/5/layout/IconCircleLabelList"/>
    <dgm:cxn modelId="{EE000C2C-AD64-4F92-A25E-DF6AC156D0EF}" type="presParOf" srcId="{02728042-4184-4C8A-962A-51FD1C8836CE}" destId="{590E4247-C7E6-461F-AE43-5194C9789378}" srcOrd="1" destOrd="0" presId="urn:microsoft.com/office/officeart/2018/5/layout/IconCircleLabelList"/>
    <dgm:cxn modelId="{290BD3F1-2A77-4329-9B7F-1C550CE28B3A}" type="presParOf" srcId="{02728042-4184-4C8A-962A-51FD1C8836CE}" destId="{49DB9389-49A6-4B17-9253-85FD66C5472C}" srcOrd="2" destOrd="0" presId="urn:microsoft.com/office/officeart/2018/5/layout/IconCircleLabelList"/>
    <dgm:cxn modelId="{5BD9A809-6614-4E47-B768-A262102F65D1}" type="presParOf" srcId="{02728042-4184-4C8A-962A-51FD1C8836CE}" destId="{0A4FF38D-3462-402C-9E2F-42CBCCAF450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88C6F-DF89-4FCB-AB17-EBF2DEDC63D3}">
      <dsp:nvSpPr>
        <dsp:cNvPr id="0" name=""/>
        <dsp:cNvSpPr/>
      </dsp:nvSpPr>
      <dsp:spPr>
        <a:xfrm>
          <a:off x="1963837" y="5737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4DEF6-92D5-48BE-9A1B-BDE969C6B145}">
      <dsp:nvSpPr>
        <dsp:cNvPr id="0" name=""/>
        <dsp:cNvSpPr/>
      </dsp:nvSpPr>
      <dsp:spPr>
        <a:xfrm>
          <a:off x="243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736F9-2B09-425E-93B9-876DB136765A}">
      <dsp:nvSpPr>
        <dsp:cNvPr id="0" name=""/>
        <dsp:cNvSpPr/>
      </dsp:nvSpPr>
      <dsp:spPr>
        <a:xfrm>
          <a:off x="126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Team velocity</a:t>
          </a:r>
        </a:p>
      </dsp:txBody>
      <dsp:txXfrm>
        <a:off x="1261837" y="2937375"/>
        <a:ext cx="3600000" cy="720000"/>
      </dsp:txXfrm>
    </dsp:sp>
    <dsp:sp modelId="{94E1E9DC-10F8-4BE1-940D-C5AD06929E0D}">
      <dsp:nvSpPr>
        <dsp:cNvPr id="0" name=""/>
        <dsp:cNvSpPr/>
      </dsp:nvSpPr>
      <dsp:spPr>
        <a:xfrm>
          <a:off x="6193837" y="5737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E4247-C7E6-461F-AE43-5194C9789378}">
      <dsp:nvSpPr>
        <dsp:cNvPr id="0" name=""/>
        <dsp:cNvSpPr/>
      </dsp:nvSpPr>
      <dsp:spPr>
        <a:xfrm>
          <a:off x="666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FF38D-3462-402C-9E2F-42CBCCAF4504}">
      <dsp:nvSpPr>
        <dsp:cNvPr id="0" name=""/>
        <dsp:cNvSpPr/>
      </dsp:nvSpPr>
      <dsp:spPr>
        <a:xfrm>
          <a:off x="549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Burndown charts</a:t>
          </a:r>
        </a:p>
      </dsp:txBody>
      <dsp:txXfrm>
        <a:off x="5491837" y="293737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00" y="3848100"/>
            <a:ext cx="10028616" cy="1891698"/>
          </a:xfrm>
        </p:spPr>
        <p:txBody>
          <a:bodyPr>
            <a:noAutofit/>
          </a:bodyPr>
          <a:lstStyle/>
          <a:p>
            <a:r>
              <a:rPr lang="en-US" sz="8800" spc="300" dirty="0" err="1"/>
              <a:t>Cura</a:t>
            </a:r>
            <a:endParaRPr lang="en-US" sz="8800" spc="300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t="4282" r="-1" b="1571"/>
          <a:stretch/>
        </p:blipFill>
        <p:spPr>
          <a:xfrm>
            <a:off x="0" y="-473075"/>
            <a:ext cx="12198915" cy="4541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607B93-BDC9-1E94-99F8-0F05BCF9DB76}"/>
              </a:ext>
            </a:extLst>
          </p:cNvPr>
          <p:cNvSpPr txBox="1">
            <a:spLocks/>
          </p:cNvSpPr>
          <p:nvPr/>
        </p:nvSpPr>
        <p:spPr>
          <a:xfrm>
            <a:off x="1375982" y="5482647"/>
            <a:ext cx="9440034" cy="10883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8800" spc="3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9ED657-CAB7-491A-7A25-70046AF46EF7}"/>
              </a:ext>
            </a:extLst>
          </p:cNvPr>
          <p:cNvSpPr>
            <a:spLocks noGrp="1"/>
          </p:cNvSpPr>
          <p:nvPr/>
        </p:nvSpPr>
        <p:spPr>
          <a:xfrm>
            <a:off x="2700866" y="5482647"/>
            <a:ext cx="9287934" cy="1257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FALL 2022 CAPSTONE PROJECT</a:t>
            </a:r>
          </a:p>
          <a:p>
            <a:pPr algn="r"/>
            <a:r>
              <a:rPr lang="en-US" dirty="0"/>
              <a:t>Guided by: - HENRY WONG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F2F2-410B-B1DB-4B50-1A428367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F36E-AF8C-FEEB-EA0B-259EBAC99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ACCESS TO RECORDS:- </a:t>
            </a: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200" dirty="0"/>
              <a:t>The Admin will have access to all records consisting of patient records, Doctor records and details and Inventory records. This will aid the Admin to run and serve the hospital.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200" dirty="0"/>
              <a:t>The Doctor will have access to records of all patients registered under him/her helping him/her to give a proper consultation to the patient. The doctor will also be able to see the inventory records.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457200" lvl="0" indent="-308610" algn="l" rtl="0">
              <a:spcBef>
                <a:spcPts val="360"/>
              </a:spcBef>
              <a:spcAft>
                <a:spcPts val="0"/>
              </a:spcAft>
              <a:buSzPts val="1260"/>
              <a:buChar char="◈"/>
            </a:pPr>
            <a:r>
              <a:rPr lang="en-US" sz="2200" dirty="0"/>
              <a:t>The patient will all the records from bill statement to medical history and medication prescribed by the doctor coming under his/her name.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3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circuit board">
            <a:extLst>
              <a:ext uri="{FF2B5EF4-FFF2-40B4-BE49-F238E27FC236}">
                <a16:creationId xmlns:a16="http://schemas.microsoft.com/office/drawing/2014/main" id="{697408D1-02C5-404F-6549-D69FAE339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41" b="5090"/>
          <a:stretch/>
        </p:blipFill>
        <p:spPr>
          <a:xfrm>
            <a:off x="-3046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C1961-CE76-1B63-DC35-ADEA5AD4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90195"/>
            <a:ext cx="11548532" cy="426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1500">
                <a:solidFill>
                  <a:schemeClr val="tx1"/>
                </a:solidFill>
              </a:rPr>
              <a:t>Technologies used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22AC4-53F1-4C07-718E-BE860F643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2092330"/>
            <a:ext cx="10782300" cy="42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67E04-63A8-452E-47E3-46937A24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900"/>
              <a:t>ARCHITECTURAL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3429B175-57FD-0DE9-E407-05D3478DF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3749" y="60960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4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91C73-DDAB-9D4C-12B9-B74E3A16D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4" r="1" b="58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9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8D081-7915-C812-1BE9-1665645B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- Admin</a:t>
            </a:r>
            <a:endParaRPr lang="en-IN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A11A38-4646-7B9D-4124-7977D510C1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571781"/>
              </p:ext>
            </p:extLst>
          </p:nvPr>
        </p:nvGraphicFramePr>
        <p:xfrm>
          <a:off x="913795" y="1981200"/>
          <a:ext cx="10353762" cy="40017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10957">
                  <a:extLst>
                    <a:ext uri="{9D8B030D-6E8A-4147-A177-3AD203B41FA5}">
                      <a16:colId xmlns:a16="http://schemas.microsoft.com/office/drawing/2014/main" val="1644544420"/>
                    </a:ext>
                  </a:extLst>
                </a:gridCol>
                <a:gridCol w="1320351">
                  <a:extLst>
                    <a:ext uri="{9D8B030D-6E8A-4147-A177-3AD203B41FA5}">
                      <a16:colId xmlns:a16="http://schemas.microsoft.com/office/drawing/2014/main" val="1129269342"/>
                    </a:ext>
                  </a:extLst>
                </a:gridCol>
                <a:gridCol w="2688137">
                  <a:extLst>
                    <a:ext uri="{9D8B030D-6E8A-4147-A177-3AD203B41FA5}">
                      <a16:colId xmlns:a16="http://schemas.microsoft.com/office/drawing/2014/main" val="1538465129"/>
                    </a:ext>
                  </a:extLst>
                </a:gridCol>
                <a:gridCol w="5634317">
                  <a:extLst>
                    <a:ext uri="{9D8B030D-6E8A-4147-A177-3AD203B41FA5}">
                      <a16:colId xmlns:a16="http://schemas.microsoft.com/office/drawing/2014/main" val="221769461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 As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 want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so that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511889"/>
                  </a:ext>
                </a:extLst>
              </a:tr>
              <a:tr h="9503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b="1" dirty="0"/>
                        <a:t>Admin</a:t>
                      </a:r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To add/delete/update a doctor/staff/patient profile.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manage the system accordingly.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989168"/>
                  </a:ext>
                </a:extLst>
              </a:tr>
              <a:tr h="1140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To see the schedule of the doctor and  staff of the hospital.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pay a doctor and staff according to his/her service time.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616101"/>
                  </a:ext>
                </a:extLst>
              </a:tr>
              <a:tr h="1530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To see patient details and appointment history.</a:t>
                      </a:r>
                      <a:b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 I can get an idea about </a:t>
                      </a:r>
                      <a:r>
                        <a:rPr lang="en-US" sz="1800" u="none" kern="1200" dirty="0">
                          <a:solidFill>
                            <a:schemeClr val="tx1"/>
                          </a:solidFill>
                          <a:effectLst/>
                        </a:rPr>
                        <a:t>patient’s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 activity on the system.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313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8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53BAD7-003A-90E1-60A4-50E98102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- Doctor</a:t>
            </a:r>
            <a:endParaRPr lang="en-IN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19360EE-C532-72F0-0C2B-553232C2F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535124"/>
              </p:ext>
            </p:extLst>
          </p:nvPr>
        </p:nvGraphicFramePr>
        <p:xfrm>
          <a:off x="913795" y="2038350"/>
          <a:ext cx="10353762" cy="43869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03968">
                  <a:extLst>
                    <a:ext uri="{9D8B030D-6E8A-4147-A177-3AD203B41FA5}">
                      <a16:colId xmlns:a16="http://schemas.microsoft.com/office/drawing/2014/main" val="4200459258"/>
                    </a:ext>
                  </a:extLst>
                </a:gridCol>
                <a:gridCol w="1380501">
                  <a:extLst>
                    <a:ext uri="{9D8B030D-6E8A-4147-A177-3AD203B41FA5}">
                      <a16:colId xmlns:a16="http://schemas.microsoft.com/office/drawing/2014/main" val="2701389887"/>
                    </a:ext>
                  </a:extLst>
                </a:gridCol>
                <a:gridCol w="4400348">
                  <a:extLst>
                    <a:ext uri="{9D8B030D-6E8A-4147-A177-3AD203B41FA5}">
                      <a16:colId xmlns:a16="http://schemas.microsoft.com/office/drawing/2014/main" val="24950135"/>
                    </a:ext>
                  </a:extLst>
                </a:gridCol>
                <a:gridCol w="3968945">
                  <a:extLst>
                    <a:ext uri="{9D8B030D-6E8A-4147-A177-3AD203B41FA5}">
                      <a16:colId xmlns:a16="http://schemas.microsoft.com/office/drawing/2014/main" val="3608458515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 want 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So that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018767"/>
                  </a:ext>
                </a:extLst>
              </a:tr>
              <a:tr h="99910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b="1" dirty="0"/>
                        <a:t>Doctor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update my schedule and apply for leaves when needed. 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have an idea  of my schedule and leaves.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118627"/>
                  </a:ext>
                </a:extLst>
              </a:tr>
              <a:tr h="99910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 marL="89122" marR="89122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An option to cancel or reschedule an appointment.</a:t>
                      </a:r>
                      <a:endParaRPr lang="en-US" dirty="0"/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notify the patients about the cancellation or rescheduling of an appointment.</a:t>
                      </a:r>
                      <a:endParaRPr lang="en-US" dirty="0"/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74126"/>
                  </a:ext>
                </a:extLst>
              </a:tr>
              <a:tr h="99910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update my profile.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view my own profile and update  it.</a:t>
                      </a:r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73589"/>
                  </a:ext>
                </a:extLst>
              </a:tr>
              <a:tr h="99910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marL="89122" marR="89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To see the patient’s information.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get an idea about the patient's current health situation.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marL="89122" marR="89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128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51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1D54C6-4079-25E2-C887-6A151214F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0075"/>
            <a:ext cx="10353762" cy="1257300"/>
          </a:xfrm>
        </p:spPr>
        <p:txBody>
          <a:bodyPr/>
          <a:lstStyle/>
          <a:p>
            <a:r>
              <a:rPr lang="en-US" dirty="0"/>
              <a:t>User Stories - Patient</a:t>
            </a:r>
            <a:endParaRPr lang="en-IN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4BEE4F61-5DAA-2FFB-742F-1E34B775B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26198"/>
              </p:ext>
            </p:extLst>
          </p:nvPr>
        </p:nvGraphicFramePr>
        <p:xfrm>
          <a:off x="1116995" y="1994721"/>
          <a:ext cx="10353762" cy="448227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76531">
                  <a:extLst>
                    <a:ext uri="{9D8B030D-6E8A-4147-A177-3AD203B41FA5}">
                      <a16:colId xmlns:a16="http://schemas.microsoft.com/office/drawing/2014/main" val="955624387"/>
                    </a:ext>
                  </a:extLst>
                </a:gridCol>
                <a:gridCol w="1639347">
                  <a:extLst>
                    <a:ext uri="{9D8B030D-6E8A-4147-A177-3AD203B41FA5}">
                      <a16:colId xmlns:a16="http://schemas.microsoft.com/office/drawing/2014/main" val="4294355784"/>
                    </a:ext>
                  </a:extLst>
                </a:gridCol>
                <a:gridCol w="4204895">
                  <a:extLst>
                    <a:ext uri="{9D8B030D-6E8A-4147-A177-3AD203B41FA5}">
                      <a16:colId xmlns:a16="http://schemas.microsoft.com/office/drawing/2014/main" val="3471974085"/>
                    </a:ext>
                  </a:extLst>
                </a:gridCol>
                <a:gridCol w="3732989">
                  <a:extLst>
                    <a:ext uri="{9D8B030D-6E8A-4147-A177-3AD203B41FA5}">
                      <a16:colId xmlns:a16="http://schemas.microsoft.com/office/drawing/2014/main" val="1303793943"/>
                    </a:ext>
                  </a:extLst>
                </a:gridCol>
              </a:tblGrid>
              <a:tr h="33669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787952"/>
                  </a:ext>
                </a:extLst>
              </a:tr>
              <a:tr h="972965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    </a:t>
                      </a:r>
                      <a:r>
                        <a:rPr lang="en-US" b="1" dirty="0"/>
                        <a:t>Patient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An easy way to register.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have a hassle-free experience while creating my profile/account.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325375"/>
                  </a:ext>
                </a:extLst>
              </a:tr>
              <a:tr h="119752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Some information from helpdesk to resolve my doubts.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get an idea to solve my doubts.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068323"/>
                  </a:ext>
                </a:extLst>
              </a:tr>
              <a:tr h="97296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An option to search doctor’s profile and his research works.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easily find a particular doctor with a specific specialization.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678860"/>
                  </a:ext>
                </a:extLst>
              </a:tr>
              <a:tr h="973069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 An option to download my prescription.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I can download the hardcopy of the  prescription 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756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7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7A0181B-E26F-0A2B-11A3-0C6A4B3D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44" y="657225"/>
            <a:ext cx="10353762" cy="1257300"/>
          </a:xfrm>
        </p:spPr>
        <p:txBody>
          <a:bodyPr/>
          <a:lstStyle/>
          <a:p>
            <a:r>
              <a:rPr lang="en-US" dirty="0"/>
              <a:t>User Stories - Staff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3CCE47B-6C4E-E84B-628D-8FAE53475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74792"/>
              </p:ext>
            </p:extLst>
          </p:nvPr>
        </p:nvGraphicFramePr>
        <p:xfrm>
          <a:off x="919119" y="2194560"/>
          <a:ext cx="10353762" cy="24688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76531">
                  <a:extLst>
                    <a:ext uri="{9D8B030D-6E8A-4147-A177-3AD203B41FA5}">
                      <a16:colId xmlns:a16="http://schemas.microsoft.com/office/drawing/2014/main" val="408945417"/>
                    </a:ext>
                  </a:extLst>
                </a:gridCol>
                <a:gridCol w="1639347">
                  <a:extLst>
                    <a:ext uri="{9D8B030D-6E8A-4147-A177-3AD203B41FA5}">
                      <a16:colId xmlns:a16="http://schemas.microsoft.com/office/drawing/2014/main" val="2402924961"/>
                    </a:ext>
                  </a:extLst>
                </a:gridCol>
                <a:gridCol w="4189753">
                  <a:extLst>
                    <a:ext uri="{9D8B030D-6E8A-4147-A177-3AD203B41FA5}">
                      <a16:colId xmlns:a16="http://schemas.microsoft.com/office/drawing/2014/main" val="2482592230"/>
                    </a:ext>
                  </a:extLst>
                </a:gridCol>
                <a:gridCol w="3748131">
                  <a:extLst>
                    <a:ext uri="{9D8B030D-6E8A-4147-A177-3AD203B41FA5}">
                      <a16:colId xmlns:a16="http://schemas.microsoft.com/office/drawing/2014/main" val="633823317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62186"/>
                  </a:ext>
                </a:extLst>
              </a:tr>
              <a:tr h="866753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    </a:t>
                      </a:r>
                      <a:r>
                        <a:rPr lang="en-US" b="1" dirty="0"/>
                        <a:t>Staff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know the supply of the inventory, drugs, medical and surgical equipment's.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know the update and availability on the supply for the inventory, drugs, medical and surgical equipment's.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954231"/>
                  </a:ext>
                </a:extLst>
              </a:tr>
              <a:tr h="866846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 update the patient’s details in the portal.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 can update the patient’s profile on the portal so that patient can view their details at any time.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748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10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69D4-7EF6-D598-E9D7-02FE2A96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- Pathologist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773365-BF83-8CE1-92F4-B6EBD8CB7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71193"/>
              </p:ext>
            </p:extLst>
          </p:nvPr>
        </p:nvGraphicFramePr>
        <p:xfrm>
          <a:off x="919119" y="2009775"/>
          <a:ext cx="10353762" cy="223837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76531">
                  <a:extLst>
                    <a:ext uri="{9D8B030D-6E8A-4147-A177-3AD203B41FA5}">
                      <a16:colId xmlns:a16="http://schemas.microsoft.com/office/drawing/2014/main" val="408945417"/>
                    </a:ext>
                  </a:extLst>
                </a:gridCol>
                <a:gridCol w="1639347">
                  <a:extLst>
                    <a:ext uri="{9D8B030D-6E8A-4147-A177-3AD203B41FA5}">
                      <a16:colId xmlns:a16="http://schemas.microsoft.com/office/drawing/2014/main" val="2402924961"/>
                    </a:ext>
                  </a:extLst>
                </a:gridCol>
                <a:gridCol w="4189753">
                  <a:extLst>
                    <a:ext uri="{9D8B030D-6E8A-4147-A177-3AD203B41FA5}">
                      <a16:colId xmlns:a16="http://schemas.microsoft.com/office/drawing/2014/main" val="2482592230"/>
                    </a:ext>
                  </a:extLst>
                </a:gridCol>
                <a:gridCol w="3748131">
                  <a:extLst>
                    <a:ext uri="{9D8B030D-6E8A-4147-A177-3AD203B41FA5}">
                      <a16:colId xmlns:a16="http://schemas.microsoft.com/office/drawing/2014/main" val="633823317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62186"/>
                  </a:ext>
                </a:extLst>
              </a:tr>
              <a:tr h="866753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    Pathologist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 add/update the equipment details in the portal.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Admin can help me update the supply of the </a:t>
                      </a:r>
                      <a:r>
                        <a:rPr lang="en-US" dirty="0" err="1"/>
                        <a:t>equipments</a:t>
                      </a:r>
                      <a:r>
                        <a:rPr lang="en-US" dirty="0"/>
                        <a:t> in the hospital.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954231"/>
                  </a:ext>
                </a:extLst>
              </a:tr>
              <a:tr h="866846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 add/update the patient’s test details in the portal.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Patient can view his test results at any moment. 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748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60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54F7865-4C4B-A467-9EF8-02BF389C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Criteria - Admin</a:t>
            </a:r>
            <a:endParaRPr lang="en-IN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ABFA36F-35A1-EF9E-1040-4B6E2CAA28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285594"/>
              </p:ext>
            </p:extLst>
          </p:nvPr>
        </p:nvGraphicFramePr>
        <p:xfrm>
          <a:off x="914400" y="2076450"/>
          <a:ext cx="10353762" cy="36626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67983">
                  <a:extLst>
                    <a:ext uri="{9D8B030D-6E8A-4147-A177-3AD203B41FA5}">
                      <a16:colId xmlns:a16="http://schemas.microsoft.com/office/drawing/2014/main" val="1973622197"/>
                    </a:ext>
                  </a:extLst>
                </a:gridCol>
                <a:gridCol w="1252471">
                  <a:extLst>
                    <a:ext uri="{9D8B030D-6E8A-4147-A177-3AD203B41FA5}">
                      <a16:colId xmlns:a16="http://schemas.microsoft.com/office/drawing/2014/main" val="1735222966"/>
                    </a:ext>
                  </a:extLst>
                </a:gridCol>
                <a:gridCol w="8433308">
                  <a:extLst>
                    <a:ext uri="{9D8B030D-6E8A-4147-A177-3AD203B41FA5}">
                      <a16:colId xmlns:a16="http://schemas.microsoft.com/office/drawing/2014/main" val="353892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As 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Acceptance 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5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b="1" dirty="0"/>
                        <a:t>Admin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Administration can add/delete a doctor profile.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Administration can also add necessary information in the doctor's profile.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 Administration can also add a tag to a doctor's profile.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d) Administration can also delete a patient profile if needed.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01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Administration can see the total working hours a doctor spends on consulting patients.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Administration can see the doctor’s log-in and log-out.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60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Administration can see patient's information.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Administration can check patient's total appointments scheduled.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0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4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063E1-9B80-C2BD-728B-109304DEB14F}"/>
              </a:ext>
            </a:extLst>
          </p:cNvPr>
          <p:cNvSpPr txBox="1">
            <a:spLocks/>
          </p:cNvSpPr>
          <p:nvPr/>
        </p:nvSpPr>
        <p:spPr>
          <a:xfrm>
            <a:off x="913795" y="600075"/>
            <a:ext cx="10353762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Agenda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9DE9-0693-6407-E19B-1CCB45460496}"/>
              </a:ext>
            </a:extLst>
          </p:cNvPr>
          <p:cNvSpPr/>
          <p:nvPr/>
        </p:nvSpPr>
        <p:spPr>
          <a:xfrm>
            <a:off x="1066195" y="204216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9D6026-C6E0-C238-28AA-CFCBB190644D}"/>
              </a:ext>
            </a:extLst>
          </p:cNvPr>
          <p:cNvSpPr/>
          <p:nvPr/>
        </p:nvSpPr>
        <p:spPr>
          <a:xfrm>
            <a:off x="3138834" y="204216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Minimum Viable Product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79C747-593B-B671-0C0C-13C26D5E05E9}"/>
              </a:ext>
            </a:extLst>
          </p:cNvPr>
          <p:cNvSpPr/>
          <p:nvPr/>
        </p:nvSpPr>
        <p:spPr>
          <a:xfrm>
            <a:off x="5211475" y="2042160"/>
            <a:ext cx="198180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050C42-CB34-BD37-E3F1-DC6C85AB4D13}"/>
              </a:ext>
            </a:extLst>
          </p:cNvPr>
          <p:cNvSpPr/>
          <p:nvPr/>
        </p:nvSpPr>
        <p:spPr>
          <a:xfrm>
            <a:off x="7649875" y="204216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Stories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12E5DD-64E7-ADB8-D49C-A3066F5E2511}"/>
              </a:ext>
            </a:extLst>
          </p:cNvPr>
          <p:cNvSpPr/>
          <p:nvPr/>
        </p:nvSpPr>
        <p:spPr>
          <a:xfrm>
            <a:off x="9722515" y="2042160"/>
            <a:ext cx="172780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Acceptance Criteria 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31A010-D654-DEE1-2EA6-58748F6D72AD}"/>
              </a:ext>
            </a:extLst>
          </p:cNvPr>
          <p:cNvSpPr/>
          <p:nvPr/>
        </p:nvSpPr>
        <p:spPr>
          <a:xfrm>
            <a:off x="9834275" y="391160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Mock Designs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1766C5-A381-B582-AC00-DCAF34193AFE}"/>
              </a:ext>
            </a:extLst>
          </p:cNvPr>
          <p:cNvSpPr/>
          <p:nvPr/>
        </p:nvSpPr>
        <p:spPr>
          <a:xfrm>
            <a:off x="7649875" y="391160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Cases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DB2B84-6DEF-C62C-F15B-E66838EE63F7}"/>
              </a:ext>
            </a:extLst>
          </p:cNvPr>
          <p:cNvSpPr/>
          <p:nvPr/>
        </p:nvSpPr>
        <p:spPr>
          <a:xfrm>
            <a:off x="5577235" y="391160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Sprint Backlog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2CC67B-7BC6-0D57-4470-733497BD62AD}"/>
              </a:ext>
            </a:extLst>
          </p:cNvPr>
          <p:cNvSpPr/>
          <p:nvPr/>
        </p:nvSpPr>
        <p:spPr>
          <a:xfrm>
            <a:off x="3138834" y="391160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Backlog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BAFFBE-18C6-0BEA-345D-5797AF09D3CB}"/>
              </a:ext>
            </a:extLst>
          </p:cNvPr>
          <p:cNvSpPr/>
          <p:nvPr/>
        </p:nvSpPr>
        <p:spPr>
          <a:xfrm>
            <a:off x="741680" y="3911600"/>
            <a:ext cx="2062480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Retrospectives 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5DAF8B-BC86-8414-A12F-A4E34F80553A}"/>
              </a:ext>
            </a:extLst>
          </p:cNvPr>
          <p:cNvSpPr/>
          <p:nvPr/>
        </p:nvSpPr>
        <p:spPr>
          <a:xfrm>
            <a:off x="5577234" y="5455920"/>
            <a:ext cx="1616045" cy="103632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Tasks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733914-BD2A-186D-7389-CDAB9AF0801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682240" y="2560320"/>
            <a:ext cx="456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4ECA42-A1DA-3221-466C-CEBE0AA4D5ED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4754879" y="2560320"/>
            <a:ext cx="456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9C0CC3-DE8C-E21D-1B07-FBE26D7132E0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7193280" y="2560320"/>
            <a:ext cx="45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EE1C30-D3D9-1D0F-1B31-BF6709B5360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9265920" y="2560320"/>
            <a:ext cx="45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CEB2AA-787A-15FA-069C-439BD8412D39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10586418" y="3078480"/>
            <a:ext cx="55880" cy="83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A5CD40-706D-C704-3897-60824F38273C}"/>
              </a:ext>
            </a:extLst>
          </p:cNvPr>
          <p:cNvCxnSpPr>
            <a:stCxn id="10" idx="2"/>
            <a:endCxn id="11" idx="6"/>
          </p:cNvCxnSpPr>
          <p:nvPr/>
        </p:nvCxnSpPr>
        <p:spPr>
          <a:xfrm flipH="1">
            <a:off x="9265920" y="4429760"/>
            <a:ext cx="568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7BF55D-7E68-21AE-3D69-1E44D8A7EB7A}"/>
              </a:ext>
            </a:extLst>
          </p:cNvPr>
          <p:cNvCxnSpPr>
            <a:stCxn id="11" idx="2"/>
            <a:endCxn id="12" idx="6"/>
          </p:cNvCxnSpPr>
          <p:nvPr/>
        </p:nvCxnSpPr>
        <p:spPr>
          <a:xfrm flipH="1">
            <a:off x="7193280" y="4429760"/>
            <a:ext cx="45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69EA5-D966-B668-DAA5-E413D3699FB6}"/>
              </a:ext>
            </a:extLst>
          </p:cNvPr>
          <p:cNvCxnSpPr>
            <a:stCxn id="12" idx="2"/>
            <a:endCxn id="13" idx="6"/>
          </p:cNvCxnSpPr>
          <p:nvPr/>
        </p:nvCxnSpPr>
        <p:spPr>
          <a:xfrm flipH="1">
            <a:off x="4754879" y="4429760"/>
            <a:ext cx="82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D9D8C6-3195-3506-38FE-90545B9C8233}"/>
              </a:ext>
            </a:extLst>
          </p:cNvPr>
          <p:cNvCxnSpPr>
            <a:stCxn id="13" idx="2"/>
            <a:endCxn id="14" idx="6"/>
          </p:cNvCxnSpPr>
          <p:nvPr/>
        </p:nvCxnSpPr>
        <p:spPr>
          <a:xfrm flipH="1">
            <a:off x="2804160" y="4429760"/>
            <a:ext cx="334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A96F80-7EBB-00F6-4176-39C42E159D92}"/>
              </a:ext>
            </a:extLst>
          </p:cNvPr>
          <p:cNvCxnSpPr>
            <a:stCxn id="14" idx="4"/>
            <a:endCxn id="15" idx="2"/>
          </p:cNvCxnSpPr>
          <p:nvPr/>
        </p:nvCxnSpPr>
        <p:spPr>
          <a:xfrm>
            <a:off x="1772920" y="4947920"/>
            <a:ext cx="3804314" cy="102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84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10DA889-BF34-E20B-1A7E-28808C6C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Criteria - Doctor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503F4AB-ED86-074E-4A70-58D32165D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924761"/>
              </p:ext>
            </p:extLst>
          </p:nvPr>
        </p:nvGraphicFramePr>
        <p:xfrm>
          <a:off x="914400" y="2076450"/>
          <a:ext cx="10353760" cy="32969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03968">
                  <a:extLst>
                    <a:ext uri="{9D8B030D-6E8A-4147-A177-3AD203B41FA5}">
                      <a16:colId xmlns:a16="http://schemas.microsoft.com/office/drawing/2014/main" val="521180030"/>
                    </a:ext>
                  </a:extLst>
                </a:gridCol>
                <a:gridCol w="1553065">
                  <a:extLst>
                    <a:ext uri="{9D8B030D-6E8A-4147-A177-3AD203B41FA5}">
                      <a16:colId xmlns:a16="http://schemas.microsoft.com/office/drawing/2014/main" val="908242656"/>
                    </a:ext>
                  </a:extLst>
                </a:gridCol>
                <a:gridCol w="8196727">
                  <a:extLst>
                    <a:ext uri="{9D8B030D-6E8A-4147-A177-3AD203B41FA5}">
                      <a16:colId xmlns:a16="http://schemas.microsoft.com/office/drawing/2014/main" val="71463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Acceptance 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b="1" dirty="0"/>
                        <a:t>  Doctor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Doctor will see the necessary information of the patient.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If there is an availability of previous prescriptions, doctor will be able to proceed further for any treatment or diagnosis.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 Doctor will also be able to give downloadable prescriptions to the patient.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208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If needed, the doctor will be able to cancel an appointment at least prior 8 hours of the consultation scheduled.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If the patient agrees, the doctor will be able to reschedule an appointment.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 The patient will be notified through SMS/Email.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05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423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605160-2FFB-CFE3-7A2B-9ACD9C28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025"/>
            <a:ext cx="10353762" cy="1257300"/>
          </a:xfrm>
        </p:spPr>
        <p:txBody>
          <a:bodyPr/>
          <a:lstStyle/>
          <a:p>
            <a:r>
              <a:rPr lang="en-US" dirty="0"/>
              <a:t>Acceptance Criteria - Patient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28C589D-751B-9AD3-B3CE-30540466D8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044139"/>
              </p:ext>
            </p:extLst>
          </p:nvPr>
        </p:nvGraphicFramePr>
        <p:xfrm>
          <a:off x="508391" y="1935748"/>
          <a:ext cx="10950184" cy="460555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29820">
                  <a:extLst>
                    <a:ext uri="{9D8B030D-6E8A-4147-A177-3AD203B41FA5}">
                      <a16:colId xmlns:a16="http://schemas.microsoft.com/office/drawing/2014/main" val="1639636804"/>
                    </a:ext>
                  </a:extLst>
                </a:gridCol>
                <a:gridCol w="1509613">
                  <a:extLst>
                    <a:ext uri="{9D8B030D-6E8A-4147-A177-3AD203B41FA5}">
                      <a16:colId xmlns:a16="http://schemas.microsoft.com/office/drawing/2014/main" val="1493659180"/>
                    </a:ext>
                  </a:extLst>
                </a:gridCol>
                <a:gridCol w="9010751">
                  <a:extLst>
                    <a:ext uri="{9D8B030D-6E8A-4147-A177-3AD203B41FA5}">
                      <a16:colId xmlns:a16="http://schemas.microsoft.com/office/drawing/2014/main" val="902745721"/>
                    </a:ext>
                  </a:extLst>
                </a:gridCol>
              </a:tblGrid>
              <a:tr h="397791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Acceptance 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00882"/>
                  </a:ext>
                </a:extLst>
              </a:tr>
              <a:tr h="114968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a)Anyone can register in this system, providing some necessary information.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b)The information can be changed anytime after creation of the profile.</a:t>
                      </a:r>
                    </a:p>
                    <a:p>
                      <a:pPr lvl="0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c)User has to give some necessary information about his health status.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923149"/>
                  </a:ext>
                </a:extLst>
              </a:tr>
              <a:tr h="114968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User can ask his questions or doubts to the help desk.</a:t>
                      </a:r>
                    </a:p>
                    <a:p>
                      <a:pPr lvl="0"/>
                      <a:r>
                        <a:rPr lang="en-US" dirty="0"/>
                        <a:t>b)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After providing symptoms, the best suggestion will be given from the help desk.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c)User can contact by email or conduct a virtual meeting with the desk if necessary.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19887"/>
                  </a:ext>
                </a:extLst>
              </a:tr>
              <a:tr h="114968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search result will contain doctors' names with their rating rated by other patients.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available time and date of the doctors will be in the search result.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User can also search a doctor by typing the disease name/tag or specialization field.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269366"/>
                  </a:ext>
                </a:extLst>
              </a:tr>
              <a:tr h="64160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soon as the doctor provide the prescription, then he will be able to download the same.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068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4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FDF1-0BB9-9E82-1484-865AA977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0790525" cy="5516880"/>
          </a:xfrm>
        </p:spPr>
        <p:txBody>
          <a:bodyPr>
            <a:normAutofit/>
          </a:bodyPr>
          <a:lstStyle/>
          <a:p>
            <a:r>
              <a:rPr lang="en-IN" sz="6000" dirty="0"/>
              <a:t>Mock-up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2CDAE5E-C2F2-8BB0-C78D-B7B5DA44A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41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110631-CFE9-7000-1CB7-289F1C51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819" y="643467"/>
            <a:ext cx="4498634" cy="5571066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2A5416B-997C-738F-9E6D-A138AC689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1" y="643467"/>
            <a:ext cx="47493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9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EEC0C8-809A-F255-CD2E-BC6572B1A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en-US" dirty="0"/>
              <a:t>Testcases 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E526778-6A43-BEB5-092A-C720585DE9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2124884"/>
              </p:ext>
            </p:extLst>
          </p:nvPr>
        </p:nvGraphicFramePr>
        <p:xfrm>
          <a:off x="1057275" y="2333625"/>
          <a:ext cx="10353760" cy="43525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52118003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908242656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697236268"/>
                    </a:ext>
                  </a:extLst>
                </a:gridCol>
                <a:gridCol w="5657935">
                  <a:extLst>
                    <a:ext uri="{9D8B030D-6E8A-4147-A177-3AD203B41FA5}">
                      <a16:colId xmlns:a16="http://schemas.microsoft.com/office/drawing/2014/main" val="714638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Scenario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cases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data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635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Sign Up  /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Registration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1) Click on signup button.</a:t>
                      </a:r>
                    </a:p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dirty="0"/>
                        <a:t>2) Filling all the fields.</a:t>
                      </a: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dirty="0"/>
                        <a:t>3) Selecting username &amp;    password.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4) Submit the signup form. 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5)Email validation.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6) Password validation.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endParaRPr lang="en-US" dirty="0"/>
                    </a:p>
                    <a:p>
                      <a:r>
                        <a:rPr lang="en-US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dirty="0"/>
                        <a:t>abc@gmail.com</a:t>
                      </a:r>
                    </a:p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abc123</a:t>
                      </a:r>
                    </a:p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1) Should open Signup form.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dirty="0"/>
                        <a:t>2) Able to fill all the fields and if left empty it should raise error.</a:t>
                      </a:r>
                    </a:p>
                    <a:p>
                      <a:pPr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3) Able to choose unique username &amp; strong  password.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dirty="0"/>
                        <a:t>4) Able to submit the signup form after entering  all fields and data sent to server.</a:t>
                      </a:r>
                    </a:p>
                    <a:p>
                      <a:pPr>
                        <a:lnSpc>
                          <a:spcPct val="110000"/>
                        </a:lnSpc>
                        <a:buNone/>
                      </a:pPr>
                      <a:r>
                        <a:rPr lang="en-US" dirty="0"/>
                        <a:t>5) If entered incorrect form of </a:t>
                      </a:r>
                      <a:r>
                        <a:rPr lang="en-US" dirty="0" err="1"/>
                        <a:t>email,it</a:t>
                      </a:r>
                      <a:r>
                        <a:rPr lang="en-US" dirty="0"/>
                        <a:t> should raise the error 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6) If password length is less than minimum length it should raise the error.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208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68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8835-C20E-22E9-866F-6C582B0C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Testcases 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1B42B8E-4ABC-F6F8-4D7F-264E64EFC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539132"/>
              </p:ext>
            </p:extLst>
          </p:nvPr>
        </p:nvGraphicFramePr>
        <p:xfrm>
          <a:off x="1057275" y="2333625"/>
          <a:ext cx="10353760" cy="325526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52118003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908242656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697236268"/>
                    </a:ext>
                  </a:extLst>
                </a:gridCol>
                <a:gridCol w="5657935">
                  <a:extLst>
                    <a:ext uri="{9D8B030D-6E8A-4147-A177-3AD203B41FA5}">
                      <a16:colId xmlns:a16="http://schemas.microsoft.com/office/drawing/2014/main" val="714638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Scenario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cases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data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635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Sign In / Login</a:t>
                      </a:r>
                    </a:p>
                    <a:p>
                      <a:pPr>
                        <a:buNone/>
                      </a:pP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1) Opening Login Form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2) User Login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3) User Forgot Password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4)Submit the login Form</a:t>
                      </a:r>
                    </a:p>
                    <a:p>
                      <a:pPr algn="l">
                        <a:lnSpc>
                          <a:spcPct val="110000"/>
                        </a:lnSpc>
                        <a:buNone/>
                      </a:pPr>
                      <a:endParaRPr lang="en-US" dirty="0"/>
                    </a:p>
                    <a:p>
                      <a:r>
                        <a:rPr lang="en-US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dirty="0"/>
                        <a:t>abc@gmail.com</a:t>
                      </a:r>
                    </a:p>
                    <a:p>
                      <a:pPr>
                        <a:buNone/>
                      </a:pPr>
                      <a:endParaRPr lang="en-US" dirty="0"/>
                    </a:p>
                    <a:p>
                      <a:pPr>
                        <a:buNone/>
                      </a:pPr>
                      <a:r>
                        <a:rPr lang="en-US" dirty="0"/>
                        <a:t>abc123</a:t>
                      </a:r>
                    </a:p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1) Able to open login page.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2) If entered incorrect username or password it should raise the error.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3) If incorrect password entered it should raise error and give reset option.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4) Able to submit and get logged in.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208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560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0FC2-BD3F-CF66-A72F-DDA14134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Backlog </a:t>
            </a:r>
          </a:p>
        </p:txBody>
      </p:sp>
      <p:pic>
        <p:nvPicPr>
          <p:cNvPr id="5" name="Picture 4" descr="Text, table&#10;&#10;Description automatically generated">
            <a:extLst>
              <a:ext uri="{FF2B5EF4-FFF2-40B4-BE49-F238E27FC236}">
                <a16:creationId xmlns:a16="http://schemas.microsoft.com/office/drawing/2014/main" id="{5E629925-4589-ED27-6DA7-39BF8761E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409682"/>
            <a:ext cx="11545911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5B1D4-4073-9D54-BE13-48EECD36E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ProductBacklog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1E8D1-F34C-4AF2-4D7C-6E62AE21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42" y="2146300"/>
            <a:ext cx="9127516" cy="24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4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882F-18FD-041D-4B1B-30383AB1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Metrics</a:t>
            </a:r>
            <a:r>
              <a:rPr lang="en-US" dirty="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1D6CB2-0508-1BA4-25FB-3E0774B32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30034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353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FD32-8891-DCA4-B7E3-2E973685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Overview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A28FA-B356-B93A-13AC-EAD90512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Defined our product and key technologies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Developed a working understanding of the process:</a:t>
            </a:r>
          </a:p>
          <a:p>
            <a:pPr marL="36900" indent="0">
              <a:buNone/>
            </a:pPr>
            <a:r>
              <a:rPr lang="en-US" dirty="0"/>
              <a:t>Polished incorrect aspects such as :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Personas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Retrospective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Problem statement 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Technology description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Worked on links attached in the presentation and submission.</a:t>
            </a:r>
          </a:p>
          <a:p>
            <a:pPr marL="494100" indent="-457200">
              <a:buFont typeface="+mj-lt"/>
              <a:buAutoNum type="arabicPeriod"/>
            </a:pPr>
            <a:endParaRPr lang="en-US" dirty="0"/>
          </a:p>
          <a:p>
            <a:pPr marL="494100" indent="-457200">
              <a:buFont typeface="+mj-lt"/>
              <a:buAutoNum type="arabicPeriod"/>
            </a:pPr>
            <a:endParaRPr lang="en-US" dirty="0"/>
          </a:p>
          <a:p>
            <a:pPr marL="4941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94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32CB5-2E62-FF83-8122-48D62B7F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velocity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9ACE42-743A-4098-2090-BAECFA6B27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037554"/>
              </p:ext>
            </p:extLst>
          </p:nvPr>
        </p:nvGraphicFramePr>
        <p:xfrm>
          <a:off x="1047750" y="2338704"/>
          <a:ext cx="3829050" cy="17500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521180030"/>
                    </a:ext>
                  </a:extLst>
                </a:gridCol>
                <a:gridCol w="2600325">
                  <a:extLst>
                    <a:ext uri="{9D8B030D-6E8A-4147-A177-3AD203B41FA5}">
                      <a16:colId xmlns:a16="http://schemas.microsoft.com/office/drawing/2014/main" val="71463871"/>
                    </a:ext>
                  </a:extLst>
                </a:gridCol>
              </a:tblGrid>
              <a:tr h="6314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Sprint.no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/>
                        <a:t>     No. of tasks</a:t>
                      </a:r>
                    </a:p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6355"/>
                  </a:ext>
                </a:extLst>
              </a:tr>
              <a:tr h="5475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dirty="0"/>
                        <a:t>     10                  .             </a:t>
                      </a:r>
                    </a:p>
                    <a:p>
                      <a:pPr algn="r" fontAlgn="b"/>
                      <a:endParaRPr lang="en-US" sz="1800" dirty="0"/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341566"/>
                  </a:ext>
                </a:extLst>
              </a:tr>
              <a:tr h="5475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   17                                       </a:t>
                      </a:r>
                    </a:p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960645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BF8E367-1F8E-1DAC-A1DB-2A4B920C8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123284"/>
              </p:ext>
            </p:extLst>
          </p:nvPr>
        </p:nvGraphicFramePr>
        <p:xfrm>
          <a:off x="5876925" y="17240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42EF6B-E48B-9665-1B05-3F8400137502}"/>
              </a:ext>
            </a:extLst>
          </p:cNvPr>
          <p:cNvSpPr txBox="1"/>
          <p:nvPr/>
        </p:nvSpPr>
        <p:spPr>
          <a:xfrm>
            <a:off x="6400800" y="48203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X-axis : Sprint</a:t>
            </a:r>
          </a:p>
          <a:p>
            <a:r>
              <a:rPr lang="en-US" dirty="0"/>
              <a:t>Y-axis : No. of days taken</a:t>
            </a:r>
          </a:p>
        </p:txBody>
      </p:sp>
    </p:spTree>
    <p:extLst>
      <p:ext uri="{BB962C8B-B14F-4D97-AF65-F5344CB8AC3E}">
        <p14:creationId xmlns:p14="http://schemas.microsoft.com/office/powerpoint/2010/main" val="2108719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6F8853-BA78-8523-8276-DF133FF66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0907" y="1386538"/>
            <a:ext cx="7227746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81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AA9A6-B199-31A7-D41F-29B9B0CC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Burndown chart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BEA4D6-4AA1-F7CD-0DC4-76D0C8B98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25147"/>
              </p:ext>
            </p:extLst>
          </p:nvPr>
        </p:nvGraphicFramePr>
        <p:xfrm>
          <a:off x="5324315" y="1271374"/>
          <a:ext cx="6197670" cy="431525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002281">
                  <a:extLst>
                    <a:ext uri="{9D8B030D-6E8A-4147-A177-3AD203B41FA5}">
                      <a16:colId xmlns:a16="http://schemas.microsoft.com/office/drawing/2014/main" val="1941053121"/>
                    </a:ext>
                  </a:extLst>
                </a:gridCol>
                <a:gridCol w="1494258">
                  <a:extLst>
                    <a:ext uri="{9D8B030D-6E8A-4147-A177-3AD203B41FA5}">
                      <a16:colId xmlns:a16="http://schemas.microsoft.com/office/drawing/2014/main" val="2549925902"/>
                    </a:ext>
                  </a:extLst>
                </a:gridCol>
                <a:gridCol w="905219">
                  <a:extLst>
                    <a:ext uri="{9D8B030D-6E8A-4147-A177-3AD203B41FA5}">
                      <a16:colId xmlns:a16="http://schemas.microsoft.com/office/drawing/2014/main" val="185489866"/>
                    </a:ext>
                  </a:extLst>
                </a:gridCol>
                <a:gridCol w="795912">
                  <a:extLst>
                    <a:ext uri="{9D8B030D-6E8A-4147-A177-3AD203B41FA5}">
                      <a16:colId xmlns:a16="http://schemas.microsoft.com/office/drawing/2014/main" val="2500588355"/>
                    </a:ext>
                  </a:extLst>
                </a:gridCol>
              </a:tblGrid>
              <a:tr h="28792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Tasks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Calender Days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Planned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Actual 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744765907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MVP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838557347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Technolgies to be used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984523307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Architectural diagram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3313430325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Product Backlog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14-Oct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673518850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Product Backlog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912048402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User stories with acceptance criteria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16-Oct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582964779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User stories with acceptance criteria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786028703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Sprint  Backlog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18-Oct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338285914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 cases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19-Oct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654693780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Test cases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4076592879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Stories 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21-Oct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598701535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Stories not 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22-Oct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086523586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Stories or tasks committed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23-Oct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4209093543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Metrics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24-Oct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2318681542"/>
                  </a:ext>
                </a:extLst>
              </a:tr>
              <a:tr h="2684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Burndown charts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25-Oct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97" marR="8097" marT="8097" marB="0" anchor="b"/>
                </a:tc>
                <a:extLst>
                  <a:ext uri="{0D108BD9-81ED-4DB2-BD59-A6C34878D82A}">
                    <a16:rowId xmlns:a16="http://schemas.microsoft.com/office/drawing/2014/main" val="111248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443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F36FE-3A8B-37AC-0645-885077B1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dirty="0"/>
              <a:t>Retrospectives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AF4369-82B0-3FFD-7B6D-7F548EA3982E}"/>
              </a:ext>
            </a:extLst>
          </p:cNvPr>
          <p:cNvSpPr txBox="1"/>
          <p:nvPr/>
        </p:nvSpPr>
        <p:spPr>
          <a:xfrm>
            <a:off x="5105398" y="1115568"/>
            <a:ext cx="6245352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				</a:t>
            </a:r>
          </a:p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What went well? </a:t>
            </a:r>
          </a:p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Team improved in working and involving to task which was assigned to them.</a:t>
            </a:r>
          </a:p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What need to be improved?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Helping and tracking progress of each other’s work </a:t>
            </a:r>
          </a:p>
          <a:p>
            <a:pPr marL="0" marR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278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F9639-21B2-F8D6-96A5-9BEDD9FC9985}"/>
              </a:ext>
            </a:extLst>
          </p:cNvPr>
          <p:cNvSpPr txBox="1"/>
          <p:nvPr/>
        </p:nvSpPr>
        <p:spPr>
          <a:xfrm>
            <a:off x="834013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Retrospectives</a:t>
            </a:r>
            <a:endParaRPr lang="en-US" sz="36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968C780C-5A85-491E-2282-E4509DB8D5A8}"/>
              </a:ext>
            </a:extLst>
          </p:cNvPr>
          <p:cNvSpPr txBox="1"/>
          <p:nvPr/>
        </p:nvSpPr>
        <p:spPr>
          <a:xfrm>
            <a:off x="5105398" y="1115568"/>
            <a:ext cx="6245352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What next?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Although we had idea, we need to more research  about the front and backend technologies to be used in our project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What went well?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develop login page, we specifically worked on react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js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512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1D5FC-B986-C0B0-FC35-0662A40BD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3" y="4790049"/>
            <a:ext cx="9440862" cy="101853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u="sng">
                <a:solidFill>
                  <a:schemeClr val="tx1"/>
                </a:solidFill>
              </a:rPr>
              <a:t>https://github.com/SaiTejjj/HMS/wiki/CURA---HMS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F9E2C-ED98-B74C-41E7-38F17DB0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Wikilink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039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8F73-2027-6C68-AB88-9B9DC6B4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55D4-5682-2A3A-D27F-39FEBBAC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Thankyou from Team.</a:t>
            </a:r>
          </a:p>
        </p:txBody>
      </p:sp>
    </p:spTree>
    <p:extLst>
      <p:ext uri="{BB962C8B-B14F-4D97-AF65-F5344CB8AC3E}">
        <p14:creationId xmlns:p14="http://schemas.microsoft.com/office/powerpoint/2010/main" val="276206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0D1BA4-32A7-7B9A-25CC-6EB2F043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1F7E4F-2ED7-22C8-AEFC-194753A3D92B}"/>
              </a:ext>
            </a:extLst>
          </p:cNvPr>
          <p:cNvSpPr txBox="1">
            <a:spLocks/>
          </p:cNvSpPr>
          <p:nvPr/>
        </p:nvSpPr>
        <p:spPr>
          <a:xfrm>
            <a:off x="6058411" y="1981200"/>
            <a:ext cx="4416552" cy="33528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  <a:latin typeface="Adobe Garamond Pro Bold" panose="02020702060506020403" pitchFamily="18" charset="0"/>
              </a:rPr>
              <a:t>Doctor</a:t>
            </a:r>
            <a:endParaRPr lang="en-US" sz="1800">
              <a:solidFill>
                <a:schemeClr val="tx2">
                  <a:lumMod val="40000"/>
                  <a:lumOff val="60000"/>
                </a:schemeClr>
              </a:solidFill>
              <a:latin typeface="Adobe Garamond Pro Bold" panose="02020702060506020403" pitchFamily="18" charset="0"/>
            </a:endParaRPr>
          </a:p>
          <a:p>
            <a:r>
              <a:rPr lang="en-US" sz="2200"/>
              <a:t>Tori is a  doctor who is working at New York Health Center.</a:t>
            </a:r>
          </a:p>
          <a:p>
            <a:r>
              <a:rPr lang="en-US" sz="2200"/>
              <a:t>She will be having 30 to 40 appointments with patients everyday.</a:t>
            </a:r>
          </a:p>
          <a:p>
            <a:r>
              <a:rPr lang="en-US" sz="2200"/>
              <a:t>It is very hard to  keep track of the appointment details and other information related to patient.</a:t>
            </a:r>
          </a:p>
          <a:p>
            <a:r>
              <a:rPr lang="en-US" sz="2200"/>
              <a:t>So by using hospital manage system, she can access the details of appointments easily.</a:t>
            </a:r>
            <a:endParaRPr lang="en-US" sz="2200" dirty="0"/>
          </a:p>
        </p:txBody>
      </p:sp>
      <p:pic>
        <p:nvPicPr>
          <p:cNvPr id="6" name="Content Placeholder 6" descr="A doctor holding a clipboard&#10;&#10;Description automatically generated with medium confidence">
            <a:extLst>
              <a:ext uri="{FF2B5EF4-FFF2-40B4-BE49-F238E27FC236}">
                <a16:creationId xmlns:a16="http://schemas.microsoft.com/office/drawing/2014/main" id="{C763F3D5-B63E-FC99-C640-DB403CFF1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961535"/>
            <a:ext cx="33649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EAD0-C2B4-CCE5-8A19-99853A35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pic>
        <p:nvPicPr>
          <p:cNvPr id="3" name="Picture 2" descr="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0F5131D9-1D57-07A2-B299-06D337113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381250"/>
            <a:ext cx="4419599" cy="3314699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07E7E0-5321-486E-CE21-B76FEBC4399D}"/>
              </a:ext>
            </a:extLst>
          </p:cNvPr>
          <p:cNvSpPr txBox="1">
            <a:spLocks/>
          </p:cNvSpPr>
          <p:nvPr/>
        </p:nvSpPr>
        <p:spPr>
          <a:xfrm>
            <a:off x="6246815" y="1905000"/>
            <a:ext cx="4419598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2000" b="1"/>
              <a:t>Inventory Management </a:t>
            </a:r>
          </a:p>
          <a:p>
            <a:r>
              <a:rPr lang="en-US" sz="1800"/>
              <a:t>Jack is an inventor who works in Osmania hospital in UK .</a:t>
            </a:r>
          </a:p>
          <a:p>
            <a:r>
              <a:rPr lang="en-US" sz="1800"/>
              <a:t>He maintains the records of  medical equipment's, drugs and surgical equipment. </a:t>
            </a:r>
          </a:p>
          <a:p>
            <a:r>
              <a:rPr lang="en-US" sz="1800"/>
              <a:t>He need to keep track of these items every day for smooth running of operations. </a:t>
            </a:r>
          </a:p>
          <a:p>
            <a:r>
              <a:rPr lang="en-US" sz="1800"/>
              <a:t>Using hospital management system, she  can maintain database for this items and access their availability easily.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736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1889-1BD2-3EA6-8ECD-EA49731F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8F89B-7FB9-530C-C1D5-2AAE4ACB768E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4419599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2000" b="1"/>
              <a:t>Patient</a:t>
            </a:r>
            <a:endParaRPr lang="en-US" sz="1900" b="1"/>
          </a:p>
          <a:p>
            <a:r>
              <a:rPr lang="en-US" sz="1900"/>
              <a:t>Mary is 81 years old. </a:t>
            </a:r>
          </a:p>
          <a:p>
            <a:r>
              <a:rPr lang="en-US" sz="1900"/>
              <a:t>She is suffering from auto-immune disease, lyme disease and asthma. Lives in Aurburn in Alabama, US. </a:t>
            </a:r>
          </a:p>
          <a:p>
            <a:r>
              <a:rPr lang="en-US" sz="1900"/>
              <a:t>Undergoes checkup every month ,But every time she has to fill appointment form and wait hours for the doctor.</a:t>
            </a:r>
          </a:p>
          <a:p>
            <a:r>
              <a:rPr lang="en-US" sz="1900"/>
              <a:t>By using Hospital management system, she can fill her details once  and book appointment with doctor easily.</a:t>
            </a:r>
            <a:endParaRPr lang="en-US" sz="1900" dirty="0"/>
          </a:p>
        </p:txBody>
      </p:sp>
      <p:pic>
        <p:nvPicPr>
          <p:cNvPr id="4" name="Picture 2" descr="What Is the Yiddish Name for Grandmother?">
            <a:extLst>
              <a:ext uri="{FF2B5EF4-FFF2-40B4-BE49-F238E27FC236}">
                <a16:creationId xmlns:a16="http://schemas.microsoft.com/office/drawing/2014/main" id="{63AB32FB-8353-00BA-B11A-0FF48CC2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93" y="2362200"/>
            <a:ext cx="3981449" cy="263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03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6295-B72A-7FA3-05D4-6B336567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D5BF-39F7-60D7-05B6-F0EBA3D87D27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4419599" cy="4267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2200" b="1" dirty="0"/>
              <a:t>Admin</a:t>
            </a:r>
            <a:endParaRPr lang="en-US" sz="1800" b="1" dirty="0"/>
          </a:p>
          <a:p>
            <a:r>
              <a:rPr lang="en-US" sz="1800" dirty="0"/>
              <a:t>Henry is an admin of Texas State Hospital.</a:t>
            </a:r>
          </a:p>
          <a:p>
            <a:r>
              <a:rPr lang="en-US" sz="1800" dirty="0"/>
              <a:t>He plays a key role in the hospital management.</a:t>
            </a:r>
          </a:p>
          <a:p>
            <a:r>
              <a:rPr lang="en-US" sz="1800" dirty="0"/>
              <a:t>He manages the scheduling and appointments of doctors.</a:t>
            </a:r>
          </a:p>
          <a:p>
            <a:r>
              <a:rPr lang="en-US" sz="1800" dirty="0"/>
              <a:t>He plans departmental activities, evaluate doctors and other hospital employees, patient services </a:t>
            </a:r>
          </a:p>
          <a:p>
            <a:r>
              <a:rPr lang="en-US" sz="1800" dirty="0"/>
              <a:t>He creates and deletes all the roles.</a:t>
            </a:r>
          </a:p>
          <a:p>
            <a:r>
              <a:rPr lang="en-US" sz="1800" dirty="0"/>
              <a:t>By using hospital system management, he can organize  the above activities  easily.</a:t>
            </a:r>
          </a:p>
        </p:txBody>
      </p:sp>
      <p:pic>
        <p:nvPicPr>
          <p:cNvPr id="4" name="Picture 3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66D77487-2C82-BB04-DCCC-B54C90422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676400"/>
            <a:ext cx="6477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0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4A64-8E76-DC25-D6B4-0CA42763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1756-7CAE-5B05-4002-26C67D453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AUTHENTICATION:-</a:t>
            </a:r>
          </a:p>
          <a:p>
            <a:pPr marL="457200" lvl="0" indent="-30861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 CREATE ACCOUNT/REGISTER :- When the new registers the system sends an authentication mail to the registered email-id.</a:t>
            </a: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457200" lvl="0" indent="-30861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LOGIN/LOGOUT:-Every user can LOGIN and LOGOUT of the system.</a:t>
            </a: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457200" lvl="0" indent="-30861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When a registered user forgets his/her password the system provides help in retrieving  the password and create a new password for the registered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4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B369-7E88-8377-A4A6-71B0133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256AE-3428-554F-9EA8-19ACC5BDE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INVENTORY MANAGEMENT:-</a:t>
            </a: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Admin has access to the inventory so that he/she can order the products according to the need of the hospital.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Doctors and staff also have access to browse the inventory details so that they can request for products.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457200" lvl="0" indent="-30861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 sz="2000" dirty="0"/>
              <a:t>Doctor can see if they have specific article to conduct a procedure or can request the Admin for the article when they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495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{2D693145-8DC3-4A58-BED4-378BD64F0933}tf55705232_win32</Template>
  <TotalTime>1366</TotalTime>
  <Words>1851</Words>
  <Application>Microsoft Office PowerPoint</Application>
  <PresentationFormat>Widescreen</PresentationFormat>
  <Paragraphs>336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Adobe Garamond Pro Bold</vt:lpstr>
      <vt:lpstr>Arial</vt:lpstr>
      <vt:lpstr>Calibri</vt:lpstr>
      <vt:lpstr>Goudy Old Style</vt:lpstr>
      <vt:lpstr>Wingdings 2</vt:lpstr>
      <vt:lpstr>SlateVTI</vt:lpstr>
      <vt:lpstr>Cura</vt:lpstr>
      <vt:lpstr>PowerPoint Presentation</vt:lpstr>
      <vt:lpstr>Overview </vt:lpstr>
      <vt:lpstr>Personas</vt:lpstr>
      <vt:lpstr>Personas</vt:lpstr>
      <vt:lpstr>Personas</vt:lpstr>
      <vt:lpstr>Personas</vt:lpstr>
      <vt:lpstr>MVP</vt:lpstr>
      <vt:lpstr>MVP</vt:lpstr>
      <vt:lpstr>MVP</vt:lpstr>
      <vt:lpstr>Technologies used </vt:lpstr>
      <vt:lpstr>ARCHITECTURAL DIAGRAM</vt:lpstr>
      <vt:lpstr>PowerPoint Presentation</vt:lpstr>
      <vt:lpstr>User Stories - Admin</vt:lpstr>
      <vt:lpstr>User Stories - Doctor</vt:lpstr>
      <vt:lpstr>User Stories - Patient</vt:lpstr>
      <vt:lpstr>User Stories - Staff</vt:lpstr>
      <vt:lpstr>User Stories - Pathologist</vt:lpstr>
      <vt:lpstr>Acceptance Criteria - Admin</vt:lpstr>
      <vt:lpstr>Acceptance Criteria - Doctor</vt:lpstr>
      <vt:lpstr>Acceptance Criteria - Patient</vt:lpstr>
      <vt:lpstr>Mock-up design</vt:lpstr>
      <vt:lpstr>PowerPoint Presentation</vt:lpstr>
      <vt:lpstr>Testcases </vt:lpstr>
      <vt:lpstr>Testcases </vt:lpstr>
      <vt:lpstr>Sprint Backlog </vt:lpstr>
      <vt:lpstr>ProductBacklog</vt:lpstr>
      <vt:lpstr>PowerPoint Presentation</vt:lpstr>
      <vt:lpstr>Metrics </vt:lpstr>
      <vt:lpstr>Team velocity </vt:lpstr>
      <vt:lpstr>PowerPoint Presentation</vt:lpstr>
      <vt:lpstr>Burndown chart</vt:lpstr>
      <vt:lpstr>Retrospectives</vt:lpstr>
      <vt:lpstr>PowerPoint Presentation</vt:lpstr>
      <vt:lpstr>Wikilink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Cura</dc:title>
  <dc:creator>Koribilli, Mr. Sai Teja</dc:creator>
  <cp:lastModifiedBy>alekhya reddy</cp:lastModifiedBy>
  <cp:revision>12</cp:revision>
  <dcterms:created xsi:type="dcterms:W3CDTF">2022-10-25T23:53:22Z</dcterms:created>
  <dcterms:modified xsi:type="dcterms:W3CDTF">2022-10-26T22:44:27Z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